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A6FCA"/>
    <a:srgbClr val="ED73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1C70D-25C9-4AC7-B76D-E924718F6521}" type="doc">
      <dgm:prSet loTypeId="urn:microsoft.com/office/officeart/2005/8/layout/cycle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54EBB0C-56A8-4FAD-A286-5B291ED140F0}">
      <dgm:prSet phldrT="[Text]"/>
      <dgm:spPr/>
      <dgm:t>
        <a:bodyPr/>
        <a:lstStyle/>
        <a:p>
          <a:r>
            <a:rPr lang="en-US" dirty="0" smtClean="0"/>
            <a:t>Resource Price</a:t>
          </a:r>
          <a:endParaRPr lang="en-US" dirty="0"/>
        </a:p>
      </dgm:t>
    </dgm:pt>
    <dgm:pt modelId="{E1EF93D4-0FFE-4AB8-9FC3-A61CDE59E8DF}" type="parTrans" cxnId="{559E8D00-222C-48D9-920A-EFD378B428B8}">
      <dgm:prSet/>
      <dgm:spPr/>
      <dgm:t>
        <a:bodyPr/>
        <a:lstStyle/>
        <a:p>
          <a:endParaRPr lang="en-US"/>
        </a:p>
      </dgm:t>
    </dgm:pt>
    <dgm:pt modelId="{A5FE89AE-32B0-4F39-B571-93FE25A7775A}" type="sibTrans" cxnId="{559E8D00-222C-48D9-920A-EFD378B428B8}">
      <dgm:prSet/>
      <dgm:spPr/>
      <dgm:t>
        <a:bodyPr/>
        <a:lstStyle/>
        <a:p>
          <a:endParaRPr lang="en-US"/>
        </a:p>
      </dgm:t>
    </dgm:pt>
    <dgm:pt modelId="{9C6F9BA4-7BCE-4421-9528-A966025C5E36}">
      <dgm:prSet phldrT="[Text]"/>
      <dgm:spPr/>
      <dgm:t>
        <a:bodyPr/>
        <a:lstStyle/>
        <a:p>
          <a:r>
            <a:rPr lang="en-US" dirty="0" smtClean="0"/>
            <a:t>Expectation of Producers</a:t>
          </a:r>
          <a:endParaRPr lang="en-US" dirty="0"/>
        </a:p>
      </dgm:t>
    </dgm:pt>
    <dgm:pt modelId="{74EA234C-3CAD-481E-B680-00C182740B37}" type="parTrans" cxnId="{404765E6-81B8-458F-8E17-1A8A2122C6D0}">
      <dgm:prSet/>
      <dgm:spPr/>
      <dgm:t>
        <a:bodyPr/>
        <a:lstStyle/>
        <a:p>
          <a:endParaRPr lang="en-US"/>
        </a:p>
      </dgm:t>
    </dgm:pt>
    <dgm:pt modelId="{402321FC-61F4-4B0B-987D-4A9059E9A75F}" type="sibTrans" cxnId="{404765E6-81B8-458F-8E17-1A8A2122C6D0}">
      <dgm:prSet/>
      <dgm:spPr/>
      <dgm:t>
        <a:bodyPr/>
        <a:lstStyle/>
        <a:p>
          <a:endParaRPr lang="en-US"/>
        </a:p>
      </dgm:t>
    </dgm:pt>
    <dgm:pt modelId="{B014B92A-DFFF-47D7-9622-89781CA0C0B5}">
      <dgm:prSet phldrT="[Text]"/>
      <dgm:spPr/>
      <dgm:t>
        <a:bodyPr/>
        <a:lstStyle/>
        <a:p>
          <a:r>
            <a:rPr lang="en-US" dirty="0" smtClean="0"/>
            <a:t>Number of Producers</a:t>
          </a:r>
          <a:endParaRPr lang="en-US" dirty="0"/>
        </a:p>
      </dgm:t>
    </dgm:pt>
    <dgm:pt modelId="{21696A6B-4D57-4430-AE1D-67EEDBFEB61E}" type="parTrans" cxnId="{AD2ADA7B-BEB8-4326-80CD-3D1CB355362F}">
      <dgm:prSet/>
      <dgm:spPr/>
      <dgm:t>
        <a:bodyPr/>
        <a:lstStyle/>
        <a:p>
          <a:endParaRPr lang="en-US"/>
        </a:p>
      </dgm:t>
    </dgm:pt>
    <dgm:pt modelId="{A28F9A5C-5FA5-41E3-920E-AC53DD0B95D1}" type="sibTrans" cxnId="{AD2ADA7B-BEB8-4326-80CD-3D1CB355362F}">
      <dgm:prSet/>
      <dgm:spPr/>
      <dgm:t>
        <a:bodyPr/>
        <a:lstStyle/>
        <a:p>
          <a:endParaRPr lang="en-US"/>
        </a:p>
      </dgm:t>
    </dgm:pt>
    <dgm:pt modelId="{E2108B02-88F8-417A-9375-4AA48359EF1B}">
      <dgm:prSet phldrT="[Text]"/>
      <dgm:spPr/>
      <dgm:t>
        <a:bodyPr/>
        <a:lstStyle/>
        <a:p>
          <a:r>
            <a:rPr lang="en-US" dirty="0" smtClean="0"/>
            <a:t>Prices of related goods and services</a:t>
          </a:r>
          <a:endParaRPr lang="en-US" dirty="0"/>
        </a:p>
      </dgm:t>
    </dgm:pt>
    <dgm:pt modelId="{DEE347EA-00BC-46D8-A403-B615536C768B}" type="parTrans" cxnId="{177B9068-D320-4F20-BB0E-8D509D148B8E}">
      <dgm:prSet/>
      <dgm:spPr/>
      <dgm:t>
        <a:bodyPr/>
        <a:lstStyle/>
        <a:p>
          <a:endParaRPr lang="en-US"/>
        </a:p>
      </dgm:t>
    </dgm:pt>
    <dgm:pt modelId="{FD98AF5B-D757-42AB-A679-72AE0E157084}" type="sibTrans" cxnId="{177B9068-D320-4F20-BB0E-8D509D148B8E}">
      <dgm:prSet/>
      <dgm:spPr/>
      <dgm:t>
        <a:bodyPr/>
        <a:lstStyle/>
        <a:p>
          <a:endParaRPr lang="en-US"/>
        </a:p>
      </dgm:t>
    </dgm:pt>
    <dgm:pt modelId="{12908D32-0594-4169-BCD1-036C272629EE}">
      <dgm:prSet phldrT="[Text]"/>
      <dgm:spPr>
        <a:solidFill>
          <a:srgbClr val="5A6FCA"/>
        </a:solidFill>
      </dgm:spPr>
      <dgm:t>
        <a:bodyPr/>
        <a:lstStyle/>
        <a:p>
          <a:r>
            <a:rPr lang="en-US" dirty="0" smtClean="0"/>
            <a:t>Technology and productivity</a:t>
          </a:r>
          <a:endParaRPr lang="en-US" dirty="0"/>
        </a:p>
      </dgm:t>
    </dgm:pt>
    <dgm:pt modelId="{478813B2-38A9-469F-B51A-894754DD710D}" type="parTrans" cxnId="{5EDCCA39-1A99-4FA9-B144-F8A2CDA0031D}">
      <dgm:prSet/>
      <dgm:spPr/>
      <dgm:t>
        <a:bodyPr/>
        <a:lstStyle/>
        <a:p>
          <a:endParaRPr lang="en-US"/>
        </a:p>
      </dgm:t>
    </dgm:pt>
    <dgm:pt modelId="{1532E18B-6BD3-4778-B3EE-27C0A6AABFD5}" type="sibTrans" cxnId="{5EDCCA39-1A99-4FA9-B144-F8A2CDA0031D}">
      <dgm:prSet/>
      <dgm:spPr/>
      <dgm:t>
        <a:bodyPr/>
        <a:lstStyle/>
        <a:p>
          <a:endParaRPr lang="en-US"/>
        </a:p>
      </dgm:t>
    </dgm:pt>
    <dgm:pt modelId="{3778E260-1FE3-46E9-AA56-EC4904C94235}" type="pres">
      <dgm:prSet presAssocID="{CC71C70D-25C9-4AC7-B76D-E924718F652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0DA34-D3F9-4F4C-B0D3-7BE1AF015557}" type="pres">
      <dgm:prSet presAssocID="{D54EBB0C-56A8-4FAD-A286-5B291ED140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C4A3F-F811-45C4-8546-16BAC5F792C8}" type="pres">
      <dgm:prSet presAssocID="{D54EBB0C-56A8-4FAD-A286-5B291ED140F0}" presName="spNode" presStyleCnt="0"/>
      <dgm:spPr/>
      <dgm:t>
        <a:bodyPr/>
        <a:lstStyle/>
        <a:p>
          <a:endParaRPr lang="en-US"/>
        </a:p>
      </dgm:t>
    </dgm:pt>
    <dgm:pt modelId="{C496363B-F95D-4C8E-A1BC-91DF552D217F}" type="pres">
      <dgm:prSet presAssocID="{A5FE89AE-32B0-4F39-B571-93FE25A7775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D22672C-7B83-48A2-B0A5-3E79B4B2A311}" type="pres">
      <dgm:prSet presAssocID="{12908D32-0594-4169-BCD1-036C272629E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71B78-8CFA-450A-8B85-9FEE21AEA47E}" type="pres">
      <dgm:prSet presAssocID="{12908D32-0594-4169-BCD1-036C272629EE}" presName="spNode" presStyleCnt="0"/>
      <dgm:spPr/>
      <dgm:t>
        <a:bodyPr/>
        <a:lstStyle/>
        <a:p>
          <a:endParaRPr lang="en-US"/>
        </a:p>
      </dgm:t>
    </dgm:pt>
    <dgm:pt modelId="{8B9ECD8F-D6D9-480F-931E-2DBCD3782956}" type="pres">
      <dgm:prSet presAssocID="{1532E18B-6BD3-4778-B3EE-27C0A6AABFD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9F99A74-7FC0-42F8-9675-578CCC676AF3}" type="pres">
      <dgm:prSet presAssocID="{9C6F9BA4-7BCE-4421-9528-A966025C5E3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95AC7-07A7-4479-B19A-58C3C9932BD0}" type="pres">
      <dgm:prSet presAssocID="{9C6F9BA4-7BCE-4421-9528-A966025C5E36}" presName="spNode" presStyleCnt="0"/>
      <dgm:spPr/>
      <dgm:t>
        <a:bodyPr/>
        <a:lstStyle/>
        <a:p>
          <a:endParaRPr lang="en-US"/>
        </a:p>
      </dgm:t>
    </dgm:pt>
    <dgm:pt modelId="{9647BAE6-02EE-4253-8CC3-5677C9D21B14}" type="pres">
      <dgm:prSet presAssocID="{402321FC-61F4-4B0B-987D-4A9059E9A75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137663B-B9A8-4F29-AD04-1BF0C9AA5062}" type="pres">
      <dgm:prSet presAssocID="{B014B92A-DFFF-47D7-9622-89781CA0C0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D2701-A25D-4987-ABFD-9D42A05B2BC2}" type="pres">
      <dgm:prSet presAssocID="{B014B92A-DFFF-47D7-9622-89781CA0C0B5}" presName="spNode" presStyleCnt="0"/>
      <dgm:spPr/>
      <dgm:t>
        <a:bodyPr/>
        <a:lstStyle/>
        <a:p>
          <a:endParaRPr lang="en-US"/>
        </a:p>
      </dgm:t>
    </dgm:pt>
    <dgm:pt modelId="{2473D272-3F69-4918-86CC-937024BCC758}" type="pres">
      <dgm:prSet presAssocID="{A28F9A5C-5FA5-41E3-920E-AC53DD0B95D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DF6C010B-40EF-40B5-96A1-5C08B01550A5}" type="pres">
      <dgm:prSet presAssocID="{E2108B02-88F8-417A-9375-4AA48359EF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74C55C-3A59-4B6D-B7C5-F3DE8455F98C}" type="pres">
      <dgm:prSet presAssocID="{E2108B02-88F8-417A-9375-4AA48359EF1B}" presName="spNode" presStyleCnt="0"/>
      <dgm:spPr/>
      <dgm:t>
        <a:bodyPr/>
        <a:lstStyle/>
        <a:p>
          <a:endParaRPr lang="en-US"/>
        </a:p>
      </dgm:t>
    </dgm:pt>
    <dgm:pt modelId="{A4FB2173-9E62-4026-9CA7-11820221EC53}" type="pres">
      <dgm:prSet presAssocID="{FD98AF5B-D757-42AB-A679-72AE0E15708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D2ADA7B-BEB8-4326-80CD-3D1CB355362F}" srcId="{CC71C70D-25C9-4AC7-B76D-E924718F6521}" destId="{B014B92A-DFFF-47D7-9622-89781CA0C0B5}" srcOrd="3" destOrd="0" parTransId="{21696A6B-4D57-4430-AE1D-67EEDBFEB61E}" sibTransId="{A28F9A5C-5FA5-41E3-920E-AC53DD0B95D1}"/>
    <dgm:cxn modelId="{ED620632-BC0B-4C73-9041-7DF0C4458BA2}" type="presOf" srcId="{A5FE89AE-32B0-4F39-B571-93FE25A7775A}" destId="{C496363B-F95D-4C8E-A1BC-91DF552D217F}" srcOrd="0" destOrd="0" presId="urn:microsoft.com/office/officeart/2005/8/layout/cycle6"/>
    <dgm:cxn modelId="{82B473DF-FEBE-4575-8053-49C40E7964A2}" type="presOf" srcId="{1532E18B-6BD3-4778-B3EE-27C0A6AABFD5}" destId="{8B9ECD8F-D6D9-480F-931E-2DBCD3782956}" srcOrd="0" destOrd="0" presId="urn:microsoft.com/office/officeart/2005/8/layout/cycle6"/>
    <dgm:cxn modelId="{D824C64F-9EA8-4F22-BA3D-F7D17B3761D8}" type="presOf" srcId="{CC71C70D-25C9-4AC7-B76D-E924718F6521}" destId="{3778E260-1FE3-46E9-AA56-EC4904C94235}" srcOrd="0" destOrd="0" presId="urn:microsoft.com/office/officeart/2005/8/layout/cycle6"/>
    <dgm:cxn modelId="{404765E6-81B8-458F-8E17-1A8A2122C6D0}" srcId="{CC71C70D-25C9-4AC7-B76D-E924718F6521}" destId="{9C6F9BA4-7BCE-4421-9528-A966025C5E36}" srcOrd="2" destOrd="0" parTransId="{74EA234C-3CAD-481E-B680-00C182740B37}" sibTransId="{402321FC-61F4-4B0B-987D-4A9059E9A75F}"/>
    <dgm:cxn modelId="{07B711B3-1728-4543-94C7-EF690193A948}" type="presOf" srcId="{E2108B02-88F8-417A-9375-4AA48359EF1B}" destId="{DF6C010B-40EF-40B5-96A1-5C08B01550A5}" srcOrd="0" destOrd="0" presId="urn:microsoft.com/office/officeart/2005/8/layout/cycle6"/>
    <dgm:cxn modelId="{1E29CFB6-BF8F-4421-851B-9F01833859F1}" type="presOf" srcId="{A28F9A5C-5FA5-41E3-920E-AC53DD0B95D1}" destId="{2473D272-3F69-4918-86CC-937024BCC758}" srcOrd="0" destOrd="0" presId="urn:microsoft.com/office/officeart/2005/8/layout/cycle6"/>
    <dgm:cxn modelId="{177B9068-D320-4F20-BB0E-8D509D148B8E}" srcId="{CC71C70D-25C9-4AC7-B76D-E924718F6521}" destId="{E2108B02-88F8-417A-9375-4AA48359EF1B}" srcOrd="4" destOrd="0" parTransId="{DEE347EA-00BC-46D8-A403-B615536C768B}" sibTransId="{FD98AF5B-D757-42AB-A679-72AE0E157084}"/>
    <dgm:cxn modelId="{26532564-8CBC-4633-93DB-A91FB218F0B2}" type="presOf" srcId="{12908D32-0594-4169-BCD1-036C272629EE}" destId="{9D22672C-7B83-48A2-B0A5-3E79B4B2A311}" srcOrd="0" destOrd="0" presId="urn:microsoft.com/office/officeart/2005/8/layout/cycle6"/>
    <dgm:cxn modelId="{E76483ED-71D8-4E31-A666-7DA8EDC860C4}" type="presOf" srcId="{FD98AF5B-D757-42AB-A679-72AE0E157084}" destId="{A4FB2173-9E62-4026-9CA7-11820221EC53}" srcOrd="0" destOrd="0" presId="urn:microsoft.com/office/officeart/2005/8/layout/cycle6"/>
    <dgm:cxn modelId="{C16D621F-C4C5-490E-969D-AC1428F8D6A1}" type="presOf" srcId="{9C6F9BA4-7BCE-4421-9528-A966025C5E36}" destId="{F9F99A74-7FC0-42F8-9675-578CCC676AF3}" srcOrd="0" destOrd="0" presId="urn:microsoft.com/office/officeart/2005/8/layout/cycle6"/>
    <dgm:cxn modelId="{C5BE20EC-C9C2-425B-9076-4F9648C233D1}" type="presOf" srcId="{B014B92A-DFFF-47D7-9622-89781CA0C0B5}" destId="{E137663B-B9A8-4F29-AD04-1BF0C9AA5062}" srcOrd="0" destOrd="0" presId="urn:microsoft.com/office/officeart/2005/8/layout/cycle6"/>
    <dgm:cxn modelId="{18111A1C-3B48-41AF-84B5-B800DF1E5787}" type="presOf" srcId="{D54EBB0C-56A8-4FAD-A286-5B291ED140F0}" destId="{A590DA34-D3F9-4F4C-B0D3-7BE1AF015557}" srcOrd="0" destOrd="0" presId="urn:microsoft.com/office/officeart/2005/8/layout/cycle6"/>
    <dgm:cxn modelId="{559E8D00-222C-48D9-920A-EFD378B428B8}" srcId="{CC71C70D-25C9-4AC7-B76D-E924718F6521}" destId="{D54EBB0C-56A8-4FAD-A286-5B291ED140F0}" srcOrd="0" destOrd="0" parTransId="{E1EF93D4-0FFE-4AB8-9FC3-A61CDE59E8DF}" sibTransId="{A5FE89AE-32B0-4F39-B571-93FE25A7775A}"/>
    <dgm:cxn modelId="{5EDCCA39-1A99-4FA9-B144-F8A2CDA0031D}" srcId="{CC71C70D-25C9-4AC7-B76D-E924718F6521}" destId="{12908D32-0594-4169-BCD1-036C272629EE}" srcOrd="1" destOrd="0" parTransId="{478813B2-38A9-469F-B51A-894754DD710D}" sibTransId="{1532E18B-6BD3-4778-B3EE-27C0A6AABFD5}"/>
    <dgm:cxn modelId="{A803B8D6-A6FA-411D-A457-FD80F34A73B1}" type="presOf" srcId="{402321FC-61F4-4B0B-987D-4A9059E9A75F}" destId="{9647BAE6-02EE-4253-8CC3-5677C9D21B14}" srcOrd="0" destOrd="0" presId="urn:microsoft.com/office/officeart/2005/8/layout/cycle6"/>
    <dgm:cxn modelId="{B8EB8C6A-A98F-4829-9BB3-5AB251DB5404}" type="presParOf" srcId="{3778E260-1FE3-46E9-AA56-EC4904C94235}" destId="{A590DA34-D3F9-4F4C-B0D3-7BE1AF015557}" srcOrd="0" destOrd="0" presId="urn:microsoft.com/office/officeart/2005/8/layout/cycle6"/>
    <dgm:cxn modelId="{FA1E83BA-FCFF-4244-B413-8E74CEAB40EE}" type="presParOf" srcId="{3778E260-1FE3-46E9-AA56-EC4904C94235}" destId="{9E0C4A3F-F811-45C4-8546-16BAC5F792C8}" srcOrd="1" destOrd="0" presId="urn:microsoft.com/office/officeart/2005/8/layout/cycle6"/>
    <dgm:cxn modelId="{B6D3A46E-4005-48C1-B61F-327F5F037186}" type="presParOf" srcId="{3778E260-1FE3-46E9-AA56-EC4904C94235}" destId="{C496363B-F95D-4C8E-A1BC-91DF552D217F}" srcOrd="2" destOrd="0" presId="urn:microsoft.com/office/officeart/2005/8/layout/cycle6"/>
    <dgm:cxn modelId="{1099975E-1D55-49CF-9168-1E3C49C1894E}" type="presParOf" srcId="{3778E260-1FE3-46E9-AA56-EC4904C94235}" destId="{9D22672C-7B83-48A2-B0A5-3E79B4B2A311}" srcOrd="3" destOrd="0" presId="urn:microsoft.com/office/officeart/2005/8/layout/cycle6"/>
    <dgm:cxn modelId="{27A075DA-FB73-4626-851A-9B3B7AB892F6}" type="presParOf" srcId="{3778E260-1FE3-46E9-AA56-EC4904C94235}" destId="{E6571B78-8CFA-450A-8B85-9FEE21AEA47E}" srcOrd="4" destOrd="0" presId="urn:microsoft.com/office/officeart/2005/8/layout/cycle6"/>
    <dgm:cxn modelId="{AD0CD195-2990-4881-9807-692E2281BEF5}" type="presParOf" srcId="{3778E260-1FE3-46E9-AA56-EC4904C94235}" destId="{8B9ECD8F-D6D9-480F-931E-2DBCD3782956}" srcOrd="5" destOrd="0" presId="urn:microsoft.com/office/officeart/2005/8/layout/cycle6"/>
    <dgm:cxn modelId="{D4F28D73-5AD2-418C-9551-DD1E76B71314}" type="presParOf" srcId="{3778E260-1FE3-46E9-AA56-EC4904C94235}" destId="{F9F99A74-7FC0-42F8-9675-578CCC676AF3}" srcOrd="6" destOrd="0" presId="urn:microsoft.com/office/officeart/2005/8/layout/cycle6"/>
    <dgm:cxn modelId="{F56AEA28-FD74-410E-9789-C9B76B447076}" type="presParOf" srcId="{3778E260-1FE3-46E9-AA56-EC4904C94235}" destId="{79995AC7-07A7-4479-B19A-58C3C9932BD0}" srcOrd="7" destOrd="0" presId="urn:microsoft.com/office/officeart/2005/8/layout/cycle6"/>
    <dgm:cxn modelId="{5F2AF871-DC43-4DAB-815C-67B9410ACCC8}" type="presParOf" srcId="{3778E260-1FE3-46E9-AA56-EC4904C94235}" destId="{9647BAE6-02EE-4253-8CC3-5677C9D21B14}" srcOrd="8" destOrd="0" presId="urn:microsoft.com/office/officeart/2005/8/layout/cycle6"/>
    <dgm:cxn modelId="{4E956A63-22E4-423E-B8CD-B74768E0AA89}" type="presParOf" srcId="{3778E260-1FE3-46E9-AA56-EC4904C94235}" destId="{E137663B-B9A8-4F29-AD04-1BF0C9AA5062}" srcOrd="9" destOrd="0" presId="urn:microsoft.com/office/officeart/2005/8/layout/cycle6"/>
    <dgm:cxn modelId="{9B7A6D0B-3BFB-4C56-B986-BA6010862D20}" type="presParOf" srcId="{3778E260-1FE3-46E9-AA56-EC4904C94235}" destId="{04BD2701-A25D-4987-ABFD-9D42A05B2BC2}" srcOrd="10" destOrd="0" presId="urn:microsoft.com/office/officeart/2005/8/layout/cycle6"/>
    <dgm:cxn modelId="{7C36F9C1-15B5-43E6-BA33-033E842F9DF3}" type="presParOf" srcId="{3778E260-1FE3-46E9-AA56-EC4904C94235}" destId="{2473D272-3F69-4918-86CC-937024BCC758}" srcOrd="11" destOrd="0" presId="urn:microsoft.com/office/officeart/2005/8/layout/cycle6"/>
    <dgm:cxn modelId="{0D92C173-33F7-4376-BEDE-835B4CA570F9}" type="presParOf" srcId="{3778E260-1FE3-46E9-AA56-EC4904C94235}" destId="{DF6C010B-40EF-40B5-96A1-5C08B01550A5}" srcOrd="12" destOrd="0" presId="urn:microsoft.com/office/officeart/2005/8/layout/cycle6"/>
    <dgm:cxn modelId="{4F976F62-921A-44C0-860E-50DA980A512E}" type="presParOf" srcId="{3778E260-1FE3-46E9-AA56-EC4904C94235}" destId="{E174C55C-3A59-4B6D-B7C5-F3DE8455F98C}" srcOrd="13" destOrd="0" presId="urn:microsoft.com/office/officeart/2005/8/layout/cycle6"/>
    <dgm:cxn modelId="{C25DFC65-80A6-4BCE-B330-DF12C12C20FC}" type="presParOf" srcId="{3778E260-1FE3-46E9-AA56-EC4904C94235}" destId="{A4FB2173-9E62-4026-9CA7-11820221EC5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3FEE5F-64A0-4B51-A47E-7EEB7AAC44A6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BA205C-89F1-4E50-94CD-13B52EBD5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2743200"/>
            <a:ext cx="4572000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 # 03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Demand &amp; Supply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06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Law of 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010400" cy="3508977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 direct relationship between price and quantity supplied.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Quantity supplied rises as price rises , other things constant.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Quantity supplied falls as price falls, other things constant.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the price of a product rises, produces will be willing to supply more.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61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Supply Curve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supply curve is the graphic representation of the law of supply.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supply curve slopes upward to the right.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slope tells us that the quantity supplies varies directly – in the same direction- with the price.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07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Sample Supply Curve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81" t="24839" r="14124" b="8391"/>
          <a:stretch/>
        </p:blipFill>
        <p:spPr bwMode="auto">
          <a:xfrm>
            <a:off x="1371600" y="1808018"/>
            <a:ext cx="6490854" cy="392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15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Curve DVDs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445" b="12498"/>
          <a:stretch/>
        </p:blipFill>
        <p:spPr bwMode="auto">
          <a:xfrm>
            <a:off x="419669" y="10668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13824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Slope of Supply Curve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Supply Curve has a positive slope.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law of supply is accounted for by two factors: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Assuming firms costs are constant, a higher price means higher profits.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prices rise, firms offers more quantity in market to be sold, because a decrease in price in future reduce their profit.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26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Assumptions of Law of Supply and Demand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346052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810000" y="3505200"/>
            <a:ext cx="12954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Supply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3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Exceptions of Law and Supply and Demand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from one place to another.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of cash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Defect in means of transport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Political instability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Improper behavior in agricultural and industrial labor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Shifts in Supply Versus Movement Along a Supply Curve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Supply refers to a schedule of quantities a seller is willing to sell per unit of time at various prices , other things constant.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Quantity Supplied refers to a specific amount that will be supplied at specific price.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in price causes changes in quantity supply represented by a movement along a supply curve.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4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Shift in Supply versus Movements Along a Supply Curve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movement along a supply curve –the graphic representation of the effect of a change in price on the quantity supplied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amount supplied  is affected by anything other than a change in price , there will be shift I supply.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9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Shift in Supply Versus Movements Along a Supply Curve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Shift in Supply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-the graphic representation of the effect of a change in a factor other than price on supply.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3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Demand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239000" cy="3508977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desire to process a good supported by Willingness and Ability to pay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Willingness but not the ability to pay is wish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main characters of demand are: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Willingness and ability to pay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Demand is always at a price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Demand is always per unit time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897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7250"/>
            <a:ext cx="69342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53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873"/>
          <a:stretch/>
        </p:blipFill>
        <p:spPr bwMode="auto">
          <a:xfrm>
            <a:off x="1066800" y="1510145"/>
            <a:ext cx="6810375" cy="449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14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Shift Factors of Supply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317" cy="3585177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factors besides price affect how much will be supplied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Prices of inputs used in the production of a good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Suppliers expectation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Taxes and subsidies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means of transportation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in weather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Cartel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5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926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Experience of Consumer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993" y="1828801"/>
            <a:ext cx="813739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87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Graphical Representation of Law of Demand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62212"/>
            <a:ext cx="5616276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05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Reasons for Above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ehavior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in the no. of consumer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Impact on purchasing power.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Substitute effect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1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Assumption of law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777317" cy="3508977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Units should be of same nature.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Taste of consumer should not be change.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Income of consumer should not change.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Price of substitute should remain constant.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new substitute of commodity  discovered.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 should not changed.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possibility in the change of the value of currency.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use of commodity should not be a cause of distinction.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2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Exception of Law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6777317" cy="3508977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Distinctive goods.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Rare Commodities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necessities of life.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Ignorance of people.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Festivals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19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Supply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86108" cy="3508977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Supply is the amount of commodity that sellers are able to and willing to offer for sale at different prices per unit of time.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Distinction between Stock and Supply.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34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6487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Law of Supply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Shows interrelationship between price and supply.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“if all other things remains constant, the quantity supplied of a commodity increases in its price and vice –versa.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all other things?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229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</TotalTime>
  <Words>641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Lecture # 03 Demand &amp; Supply </vt:lpstr>
      <vt:lpstr>Demand</vt:lpstr>
      <vt:lpstr>Experience of Consumer</vt:lpstr>
      <vt:lpstr>Graphical Representation of Law of Demand</vt:lpstr>
      <vt:lpstr>Reasons for Above Behavior</vt:lpstr>
      <vt:lpstr>Assumption of law</vt:lpstr>
      <vt:lpstr>Exception of Law</vt:lpstr>
      <vt:lpstr>Supply</vt:lpstr>
      <vt:lpstr>Law of Supply</vt:lpstr>
      <vt:lpstr>The Law of Supply</vt:lpstr>
      <vt:lpstr>The Supply Curve</vt:lpstr>
      <vt:lpstr>A Sample Supply Curve</vt:lpstr>
      <vt:lpstr>Supply Curve DVDs</vt:lpstr>
      <vt:lpstr>Slope of Supply Curve</vt:lpstr>
      <vt:lpstr>Assumptions of Law of Supply and Demand</vt:lpstr>
      <vt:lpstr>Exceptions of Law and Supply and Demand</vt:lpstr>
      <vt:lpstr>Shifts in Supply Versus Movement Along a Supply Curve</vt:lpstr>
      <vt:lpstr>Shift in Supply versus Movements Along a Supply Curve</vt:lpstr>
      <vt:lpstr>Shift in Supply Versus Movements Along a Supply Curve</vt:lpstr>
      <vt:lpstr>Slide 20</vt:lpstr>
      <vt:lpstr>Slide 21</vt:lpstr>
      <vt:lpstr>Shift Factors of Supply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Demand ECONOMICS</dc:title>
  <dc:creator>CRP</dc:creator>
  <cp:lastModifiedBy>AJ</cp:lastModifiedBy>
  <cp:revision>17</cp:revision>
  <dcterms:created xsi:type="dcterms:W3CDTF">2020-02-25T06:06:22Z</dcterms:created>
  <dcterms:modified xsi:type="dcterms:W3CDTF">2020-04-29T19:30:19Z</dcterms:modified>
</cp:coreProperties>
</file>